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권 동욱" initials="권동" lastIdx="2" clrIdx="0">
    <p:extLst>
      <p:ext uri="{19B8F6BF-5375-455C-9EA6-DF929625EA0E}">
        <p15:presenceInfo xmlns:p15="http://schemas.microsoft.com/office/powerpoint/2012/main" userId="bb0e0be56aee642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  <a:srgbClr val="ED7D31"/>
    <a:srgbClr val="FFFFFF"/>
    <a:srgbClr val="C00000"/>
    <a:srgbClr val="00B050"/>
    <a:srgbClr val="4A8522"/>
    <a:srgbClr val="22C5A2"/>
    <a:srgbClr val="01E164"/>
    <a:srgbClr val="00E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1F8368-4DBA-44AB-A9E2-78AD4E113C24}" v="420" dt="2021-09-16T07:07:05.6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8A02BD-557F-4AED-860D-D0917411CB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32BFC4-3503-4851-95F6-0CCE061D7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6DD6D-18CB-42A4-B0B7-34F394531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860124-0AE8-488D-B9D8-421B027DD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808F9D-39D5-498A-A7DA-9C6ED0330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93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B745AC-4B94-4026-B9F6-DB11EA46E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A69E43-D6F3-4BF0-A331-338347A140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B1C9A-8AF2-41C7-8FB8-105C715C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F20E87-42F9-4FB9-8E33-114FF29D5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779D6C-BBB8-426A-BFAD-F44D938F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013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001E57-F1A5-41A9-9229-FE4EE73249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A61D18-0614-43A6-A457-2E2F0A3EB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1ADDAC-C98E-4B9E-92E6-3916C2F80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88F8C0-A766-4DD4-9305-A1721DC66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C8E75-42E4-408F-93B5-0799CAF7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324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953A0-2B4C-4832-B595-94EBE2BA2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7C57C4-B829-44B5-B70E-2135340F3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06822C-389A-4CBC-A888-DCB9E691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49BD1-A020-40C8-B381-783F0CDA9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F216D3-B322-46CC-AA40-7CCA6C7E5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8251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EF680-F20B-4D0F-84DF-E75655CA4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C9D86F-9ECB-4796-8333-78C093F53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764504-756B-4665-A60A-65674ADA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EFF83B-C069-40C7-9C90-A6EB9CAB8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4DBD05-65A9-475A-BA93-7B7EDD17D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582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046DAE-82B3-41AE-9B5A-A132447F2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B7B6A4-4897-4DA8-AB0E-32CA0C5456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1FD892-B64D-42D8-81C6-F1086194A1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B5FD39-70E4-4A8E-8050-B24AD4476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196E72-3136-49C6-A214-FA177BBDA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18F68B-3E86-4ADC-B73C-7A500D55A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176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D6B5E-0043-48D6-AA41-EE963D3E6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902402-3C11-4E20-BAE9-11434149B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B7022A-C97D-4A1B-A878-DDC2A23CA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0F6CE5E-AA54-4FFD-9DE7-08CA3D9E47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F212674-543E-48C6-A5A5-C235EF47A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35D5AE-426A-48EA-B747-03865F182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8030EFB-E60F-4653-91A3-A325528E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AA7CC6E-F04C-4704-89D9-1B4AF4DCB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97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193D8-E135-4D00-865E-03C089247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5F60B73-AD3D-438E-87F2-D3CCD91CB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A5F063-A733-4001-B85D-97898D642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76BF0E-C017-42CB-9218-D9426275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31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165BDB3-0CF8-4467-AB42-FEEA07C70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6D1EF6-55F2-44BC-8E03-A53E8DC2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207D37-29A3-4573-9238-E7BAB9B8C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763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AB058-D80E-4F5C-B662-E2518F711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41B96E-807E-4078-9033-37F0DDB94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9AAB91-2BF5-4A8A-9FB8-AAF70CD19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000D6A-E9BB-4273-9649-940839212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54A353-77CF-45B9-A1DE-38D279CA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B6C324-B9E2-45F2-96EA-ACB495A70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92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760FD-25C9-4697-9CCD-3CAA6BF9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F2558C-0FD1-4C98-A5F5-26C65F9021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19DAD7-0A71-47A3-9091-1160DB740E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60A449-4D38-4D17-B09C-6909432DB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D1DDE5-55A2-4DD8-AD9B-4329181E1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1E3558-8F11-4975-9C0C-6E9F3D277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712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997295-C2C0-4248-BFF0-0C9B22E6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9E5601-0FF3-43C8-BBC2-F5C97710A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899CD7-4741-45C1-9537-017138B324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06F6A-B9A7-4CBB-987D-271F04F309E3}" type="datetimeFigureOut">
              <a:rPr lang="ko-KR" altLang="en-US" smtClean="0"/>
              <a:t>2021-09-16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670809-7E5E-4A46-A24B-41211C6CD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2B07E4-D210-43A1-89D6-05B92BDCE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FB799-6906-4DBE-BB4C-681873CED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14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5.jpeg"/><Relationship Id="rId7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9.png"/><Relationship Id="rId4" Type="http://schemas.openxmlformats.org/officeDocument/2006/relationships/image" Target="../media/image1.jpe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0" name="Picture 16" descr="네이버 클라우드 플랫폼 - Home | Facebook">
            <a:extLst>
              <a:ext uri="{FF2B5EF4-FFF2-40B4-BE49-F238E27FC236}">
                <a16:creationId xmlns:a16="http://schemas.microsoft.com/office/drawing/2014/main" id="{1FD81E0E-6CCE-4394-B1CB-E9992677A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820" y="-16961"/>
            <a:ext cx="2163990" cy="2163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17E2C07B-30CA-420E-A0E6-7E588BF3E412}"/>
              </a:ext>
            </a:extLst>
          </p:cNvPr>
          <p:cNvGrpSpPr/>
          <p:nvPr/>
        </p:nvGrpSpPr>
        <p:grpSpPr>
          <a:xfrm>
            <a:off x="362878" y="4558513"/>
            <a:ext cx="1674719" cy="2299487"/>
            <a:chOff x="890935" y="4338913"/>
            <a:chExt cx="1674719" cy="2299487"/>
          </a:xfrm>
        </p:grpSpPr>
        <p:pic>
          <p:nvPicPr>
            <p:cNvPr id="1032" name="Picture 8" descr="에몬스가구">
              <a:extLst>
                <a:ext uri="{FF2B5EF4-FFF2-40B4-BE49-F238E27FC236}">
                  <a16:creationId xmlns:a16="http://schemas.microsoft.com/office/drawing/2014/main" id="{F7D23161-0115-4CDD-9CD8-A6713C05CE2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56" t="10266" r="21991" b="6366"/>
            <a:stretch/>
          </p:blipFill>
          <p:spPr bwMode="auto">
            <a:xfrm>
              <a:off x="890935" y="5098693"/>
              <a:ext cx="1674719" cy="1539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Dining Table Lighting | Interior-Deluxe.com">
              <a:extLst>
                <a:ext uri="{FF2B5EF4-FFF2-40B4-BE49-F238E27FC236}">
                  <a16:creationId xmlns:a16="http://schemas.microsoft.com/office/drawing/2014/main" id="{F844318F-EC54-4BC1-9F6C-D9F7772E6C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77" t="1708" r="2127" b="28726"/>
            <a:stretch/>
          </p:blipFill>
          <p:spPr bwMode="auto">
            <a:xfrm>
              <a:off x="1299264" y="4338913"/>
              <a:ext cx="858060" cy="7597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F4118D3-BD58-44B7-985B-2D1017ACA02E}"/>
              </a:ext>
            </a:extLst>
          </p:cNvPr>
          <p:cNvGrpSpPr/>
          <p:nvPr/>
        </p:nvGrpSpPr>
        <p:grpSpPr>
          <a:xfrm>
            <a:off x="7698476" y="3741175"/>
            <a:ext cx="4256759" cy="3116825"/>
            <a:chOff x="7698476" y="3741175"/>
            <a:chExt cx="4256759" cy="3116825"/>
          </a:xfrm>
        </p:grpSpPr>
        <p:pic>
          <p:nvPicPr>
            <p:cNvPr id="1028" name="Picture 4" descr="롯데하이마트 | 일반 냉장고 B501S52 (507L)">
              <a:extLst>
                <a:ext uri="{FF2B5EF4-FFF2-40B4-BE49-F238E27FC236}">
                  <a16:creationId xmlns:a16="http://schemas.microsoft.com/office/drawing/2014/main" id="{ED164E6A-2959-4891-9237-AFE5BB8146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98476" y="4691485"/>
              <a:ext cx="2166515" cy="2166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Microsoft designs a smart fridge that reminds you what you need to buy |  Daily Mail Online">
              <a:extLst>
                <a:ext uri="{FF2B5EF4-FFF2-40B4-BE49-F238E27FC236}">
                  <a16:creationId xmlns:a16="http://schemas.microsoft.com/office/drawing/2014/main" id="{971A7B6F-851B-4AF3-83BD-A41F01FC4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71856" y="3741175"/>
              <a:ext cx="2983379" cy="1792019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56A60D7-0EEF-41C4-B445-FD6E29237EEF}"/>
              </a:ext>
            </a:extLst>
          </p:cNvPr>
          <p:cNvGrpSpPr/>
          <p:nvPr/>
        </p:nvGrpSpPr>
        <p:grpSpPr>
          <a:xfrm>
            <a:off x="4099878" y="3741175"/>
            <a:ext cx="3604718" cy="2918984"/>
            <a:chOff x="4099878" y="3741175"/>
            <a:chExt cx="3604718" cy="2918984"/>
          </a:xfrm>
        </p:grpSpPr>
        <p:pic>
          <p:nvPicPr>
            <p:cNvPr id="1038" name="Picture 14" descr="Microsoft Surface Laptop 4 13 Ryzen 5 - Notebookcheck.net External Reviews">
              <a:extLst>
                <a:ext uri="{FF2B5EF4-FFF2-40B4-BE49-F238E27FC236}">
                  <a16:creationId xmlns:a16="http://schemas.microsoft.com/office/drawing/2014/main" id="{0B48BFCA-43C5-4269-9DAA-FE6C8D7C0E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91" t="6526" r="5764" b="10649"/>
            <a:stretch/>
          </p:blipFill>
          <p:spPr bwMode="auto">
            <a:xfrm>
              <a:off x="4099878" y="5607192"/>
              <a:ext cx="1674719" cy="1052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4" name="Picture 20" descr="PyQt5 tutorial 2021: Create a GUI with Python and Qt">
              <a:extLst>
                <a:ext uri="{FF2B5EF4-FFF2-40B4-BE49-F238E27FC236}">
                  <a16:creationId xmlns:a16="http://schemas.microsoft.com/office/drawing/2014/main" id="{3D50CAF0-51E5-44AD-A8C2-E35D6B0691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3830" y="3741175"/>
              <a:ext cx="2550766" cy="2099775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8" name="Picture 24" descr="Optical Character Recognition (OCR) for Receipts">
            <a:extLst>
              <a:ext uri="{FF2B5EF4-FFF2-40B4-BE49-F238E27FC236}">
                <a16:creationId xmlns:a16="http://schemas.microsoft.com/office/drawing/2014/main" id="{5F8C8BD7-5874-4499-BAF0-BFD9C045E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454" y="3692632"/>
            <a:ext cx="2054249" cy="191456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검은색, 전자기기, 카메라렌즈이(가) 표시된 사진&#10;&#10;자동 생성된 설명">
            <a:extLst>
              <a:ext uri="{FF2B5EF4-FFF2-40B4-BE49-F238E27FC236}">
                <a16:creationId xmlns:a16="http://schemas.microsoft.com/office/drawing/2014/main" id="{111EBFDF-1C37-4170-B06B-60A7D6EA152A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442" y="423827"/>
            <a:ext cx="1227115" cy="14015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48D6920-89EA-4E82-9E63-8C66DF5FD80F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52" y="340670"/>
            <a:ext cx="1601042" cy="1601042"/>
          </a:xfrm>
          <a:prstGeom prst="rect">
            <a:avLst/>
          </a:prstGeom>
        </p:spPr>
      </p:pic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08CCE8D-A6BC-4816-A267-AB1678D5054C}"/>
              </a:ext>
            </a:extLst>
          </p:cNvPr>
          <p:cNvSpPr/>
          <p:nvPr/>
        </p:nvSpPr>
        <p:spPr>
          <a:xfrm>
            <a:off x="484095" y="179294"/>
            <a:ext cx="11020154" cy="1914560"/>
          </a:xfrm>
          <a:prstGeom prst="roundRect">
            <a:avLst/>
          </a:prstGeom>
          <a:noFill/>
          <a:ln w="76200">
            <a:solidFill>
              <a:srgbClr val="22C5A2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화살표: 위쪽/아래쪽 14">
            <a:extLst>
              <a:ext uri="{FF2B5EF4-FFF2-40B4-BE49-F238E27FC236}">
                <a16:creationId xmlns:a16="http://schemas.microsoft.com/office/drawing/2014/main" id="{691E5EAB-048F-4AAB-95AA-273B747EC797}"/>
              </a:ext>
            </a:extLst>
          </p:cNvPr>
          <p:cNvSpPr/>
          <p:nvPr/>
        </p:nvSpPr>
        <p:spPr>
          <a:xfrm>
            <a:off x="5828981" y="1941712"/>
            <a:ext cx="518031" cy="1710215"/>
          </a:xfrm>
          <a:prstGeom prst="upDownArrow">
            <a:avLst/>
          </a:prstGeom>
          <a:solidFill>
            <a:srgbClr val="4A852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화살표: 위쪽/아래쪽 28">
            <a:extLst>
              <a:ext uri="{FF2B5EF4-FFF2-40B4-BE49-F238E27FC236}">
                <a16:creationId xmlns:a16="http://schemas.microsoft.com/office/drawing/2014/main" id="{53F6C67D-EC6E-4AEE-8BC9-D4F0D078CBC4}"/>
              </a:ext>
            </a:extLst>
          </p:cNvPr>
          <p:cNvSpPr/>
          <p:nvPr/>
        </p:nvSpPr>
        <p:spPr>
          <a:xfrm rot="18955124">
            <a:off x="7665174" y="1368944"/>
            <a:ext cx="518031" cy="2678595"/>
          </a:xfrm>
          <a:prstGeom prst="upDownArrow">
            <a:avLst/>
          </a:prstGeom>
          <a:solidFill>
            <a:srgbClr val="4A852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화살표: 위쪽/아래쪽 32">
            <a:extLst>
              <a:ext uri="{FF2B5EF4-FFF2-40B4-BE49-F238E27FC236}">
                <a16:creationId xmlns:a16="http://schemas.microsoft.com/office/drawing/2014/main" id="{4770AC55-E528-419D-8A30-CC6DF32D0D06}"/>
              </a:ext>
            </a:extLst>
          </p:cNvPr>
          <p:cNvSpPr/>
          <p:nvPr/>
        </p:nvSpPr>
        <p:spPr>
          <a:xfrm rot="2812842">
            <a:off x="3935679" y="1297378"/>
            <a:ext cx="518031" cy="2678595"/>
          </a:xfrm>
          <a:prstGeom prst="upDownArrow">
            <a:avLst/>
          </a:prstGeom>
          <a:solidFill>
            <a:srgbClr val="4A852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위쪽/아래쪽 33">
            <a:extLst>
              <a:ext uri="{FF2B5EF4-FFF2-40B4-BE49-F238E27FC236}">
                <a16:creationId xmlns:a16="http://schemas.microsoft.com/office/drawing/2014/main" id="{7E602AF0-5508-43A2-89CB-6DEC3990FA10}"/>
              </a:ext>
            </a:extLst>
          </p:cNvPr>
          <p:cNvSpPr/>
          <p:nvPr/>
        </p:nvSpPr>
        <p:spPr>
          <a:xfrm>
            <a:off x="1111236" y="2017783"/>
            <a:ext cx="518031" cy="2209001"/>
          </a:xfrm>
          <a:prstGeom prst="upDownArrow">
            <a:avLst/>
          </a:prstGeom>
          <a:solidFill>
            <a:srgbClr val="4A8522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ABDC97-8352-4A5A-871D-2BA6FB6B9201}"/>
              </a:ext>
            </a:extLst>
          </p:cNvPr>
          <p:cNvSpPr txBox="1"/>
          <p:nvPr/>
        </p:nvSpPr>
        <p:spPr>
          <a:xfrm>
            <a:off x="6709557" y="1240941"/>
            <a:ext cx="2005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Object Storage</a:t>
            </a:r>
            <a:endParaRPr lang="ko-KR" altLang="en-US" sz="2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5C8AE3-69D6-4BF4-9817-3D2AA7C59F89}"/>
              </a:ext>
            </a:extLst>
          </p:cNvPr>
          <p:cNvSpPr txBox="1"/>
          <p:nvPr/>
        </p:nvSpPr>
        <p:spPr>
          <a:xfrm>
            <a:off x="2189273" y="1425316"/>
            <a:ext cx="1863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OCR Platform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97D85A-83E1-4E96-A326-5301DA579443}"/>
              </a:ext>
            </a:extLst>
          </p:cNvPr>
          <p:cNvSpPr txBox="1"/>
          <p:nvPr/>
        </p:nvSpPr>
        <p:spPr>
          <a:xfrm>
            <a:off x="1111236" y="6386718"/>
            <a:ext cx="2348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Receipt Detection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D9E3A8-71AC-4E4D-A584-AC26CF4853CD}"/>
              </a:ext>
            </a:extLst>
          </p:cNvPr>
          <p:cNvSpPr txBox="1"/>
          <p:nvPr/>
        </p:nvSpPr>
        <p:spPr>
          <a:xfrm>
            <a:off x="5383707" y="6463590"/>
            <a:ext cx="2671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Real-time check GUI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B2AE82-0F71-4728-8FAB-956D59E61ADE}"/>
              </a:ext>
            </a:extLst>
          </p:cNvPr>
          <p:cNvSpPr txBox="1"/>
          <p:nvPr/>
        </p:nvSpPr>
        <p:spPr>
          <a:xfrm>
            <a:off x="9339486" y="5963327"/>
            <a:ext cx="23363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Object Detection </a:t>
            </a:r>
          </a:p>
          <a:p>
            <a:r>
              <a:rPr lang="en-US" altLang="ko-KR" sz="2000" b="1" dirty="0"/>
              <a:t>in Fridge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AACAA5-B22B-40C2-A351-A6601EFF5175}"/>
              </a:ext>
            </a:extLst>
          </p:cNvPr>
          <p:cNvSpPr txBox="1"/>
          <p:nvPr/>
        </p:nvSpPr>
        <p:spPr>
          <a:xfrm>
            <a:off x="7178738" y="2520944"/>
            <a:ext cx="1811073" cy="523220"/>
          </a:xfrm>
          <a:prstGeom prst="rect">
            <a:avLst/>
          </a:prstGeom>
          <a:solidFill>
            <a:schemeClr val="bg1">
              <a:alpha val="75000"/>
            </a:schemeClr>
          </a:solidFill>
          <a:effectLst>
            <a:softEdge rad="38100"/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Real-time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Detected Object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5A5EC5-27CE-4B2F-A25E-F1C5FC43FBDB}"/>
              </a:ext>
            </a:extLst>
          </p:cNvPr>
          <p:cNvSpPr txBox="1"/>
          <p:nvPr/>
        </p:nvSpPr>
        <p:spPr>
          <a:xfrm>
            <a:off x="5132713" y="2448066"/>
            <a:ext cx="1862626" cy="738664"/>
          </a:xfrm>
          <a:prstGeom prst="rect">
            <a:avLst/>
          </a:prstGeom>
          <a:solidFill>
            <a:schemeClr val="bg1">
              <a:alpha val="75000"/>
            </a:schemeClr>
          </a:solidFill>
          <a:effectLst>
            <a:softEdge rad="0"/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Real-time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Detected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Detected Receipt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D419E0E-EF4E-4077-B6FE-C4E745C29CD2}"/>
              </a:ext>
            </a:extLst>
          </p:cNvPr>
          <p:cNvSpPr txBox="1"/>
          <p:nvPr/>
        </p:nvSpPr>
        <p:spPr>
          <a:xfrm>
            <a:off x="2892825" y="2503642"/>
            <a:ext cx="1862626" cy="523220"/>
          </a:xfrm>
          <a:prstGeom prst="rect">
            <a:avLst/>
          </a:prstGeom>
          <a:solidFill>
            <a:schemeClr val="bg1">
              <a:alpha val="75000"/>
            </a:schemeClr>
          </a:solidFill>
          <a:effectLst>
            <a:softEdge rad="50800"/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Real-time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Detected Receipt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68D4409-EFFD-4031-826F-72FB11C2754C}"/>
              </a:ext>
            </a:extLst>
          </p:cNvPr>
          <p:cNvSpPr txBox="1"/>
          <p:nvPr/>
        </p:nvSpPr>
        <p:spPr>
          <a:xfrm>
            <a:off x="422906" y="2942724"/>
            <a:ext cx="1862626" cy="307777"/>
          </a:xfrm>
          <a:prstGeom prst="rect">
            <a:avLst/>
          </a:prstGeom>
          <a:solidFill>
            <a:schemeClr val="bg1">
              <a:alpha val="75000"/>
            </a:schemeClr>
          </a:solidFill>
          <a:effectLst>
            <a:softEdge rad="50800"/>
          </a:effectLst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Detected Receipt</a:t>
            </a:r>
          </a:p>
        </p:txBody>
      </p:sp>
    </p:spTree>
    <p:extLst>
      <p:ext uri="{BB962C8B-B14F-4D97-AF65-F5344CB8AC3E}">
        <p14:creationId xmlns:p14="http://schemas.microsoft.com/office/powerpoint/2010/main" val="1175971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6" descr="네이버 클라우드 플랫폼 - Home | Facebook">
            <a:extLst>
              <a:ext uri="{FF2B5EF4-FFF2-40B4-BE49-F238E27FC236}">
                <a16:creationId xmlns:a16="http://schemas.microsoft.com/office/drawing/2014/main" id="{F39C9C4E-F88B-4C19-BBDE-399F527A1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6926" y="3848344"/>
            <a:ext cx="1375649" cy="137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 descr="검은색, 전자기기, 카메라렌즈이(가) 표시된 사진&#10;&#10;자동 생성된 설명">
            <a:extLst>
              <a:ext uri="{FF2B5EF4-FFF2-40B4-BE49-F238E27FC236}">
                <a16:creationId xmlns:a16="http://schemas.microsoft.com/office/drawing/2014/main" id="{090A9C0D-2EDE-43DC-B8A3-C3A96F2411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426" y="5271556"/>
            <a:ext cx="1081879" cy="123571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4EC056F-7A0C-4B83-84F4-C2F597938BA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996" y="2411484"/>
            <a:ext cx="1375648" cy="1375648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2DC754BF-050D-4F31-95B2-7944B2E56F8F}"/>
              </a:ext>
            </a:extLst>
          </p:cNvPr>
          <p:cNvGrpSpPr/>
          <p:nvPr/>
        </p:nvGrpSpPr>
        <p:grpSpPr>
          <a:xfrm>
            <a:off x="540503" y="571449"/>
            <a:ext cx="2459531" cy="2276526"/>
            <a:chOff x="687752" y="426556"/>
            <a:chExt cx="3419825" cy="3165368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5CA14E0-B7C2-4C6C-9AC8-DDC148A89B79}"/>
                </a:ext>
              </a:extLst>
            </p:cNvPr>
            <p:cNvGrpSpPr/>
            <p:nvPr/>
          </p:nvGrpSpPr>
          <p:grpSpPr>
            <a:xfrm>
              <a:off x="687752" y="1292437"/>
              <a:ext cx="1674719" cy="2299487"/>
              <a:chOff x="890935" y="4338913"/>
              <a:chExt cx="1674719" cy="2299487"/>
            </a:xfrm>
          </p:grpSpPr>
          <p:pic>
            <p:nvPicPr>
              <p:cNvPr id="24" name="Picture 8" descr="에몬스가구">
                <a:extLst>
                  <a:ext uri="{FF2B5EF4-FFF2-40B4-BE49-F238E27FC236}">
                    <a16:creationId xmlns:a16="http://schemas.microsoft.com/office/drawing/2014/main" id="{B84114B8-44F7-417B-9FBF-1D0B969389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656" t="10266" r="21991" b="6366"/>
              <a:stretch/>
            </p:blipFill>
            <p:spPr bwMode="auto">
              <a:xfrm>
                <a:off x="890935" y="5098693"/>
                <a:ext cx="1674719" cy="153970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5" name="Picture 12" descr="Dining Table Lighting | Interior-Deluxe.com">
                <a:extLst>
                  <a:ext uri="{FF2B5EF4-FFF2-40B4-BE49-F238E27FC236}">
                    <a16:creationId xmlns:a16="http://schemas.microsoft.com/office/drawing/2014/main" id="{7FE94DE8-5EA7-4AAC-9223-EA93E02EF1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77" t="1708" r="2127" b="28726"/>
              <a:stretch/>
            </p:blipFill>
            <p:spPr bwMode="auto">
              <a:xfrm>
                <a:off x="1299264" y="4338913"/>
                <a:ext cx="858060" cy="7597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6" name="Picture 24" descr="Optical Character Recognition (OCR) for Receipts">
              <a:extLst>
                <a:ext uri="{FF2B5EF4-FFF2-40B4-BE49-F238E27FC236}">
                  <a16:creationId xmlns:a16="http://schemas.microsoft.com/office/drawing/2014/main" id="{2BB94AC5-7DA6-4399-A337-5FC4A5938F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3328" y="426556"/>
              <a:ext cx="2054249" cy="1914560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2CDFD34E-6D79-436B-AEAE-900ADD44BB30}"/>
              </a:ext>
            </a:extLst>
          </p:cNvPr>
          <p:cNvSpPr/>
          <p:nvPr/>
        </p:nvSpPr>
        <p:spPr>
          <a:xfrm>
            <a:off x="6695563" y="319996"/>
            <a:ext cx="2036991" cy="59649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Pre-Processing</a:t>
            </a:r>
            <a:endParaRPr lang="ko-KR" altLang="en-US" dirty="0">
              <a:solidFill>
                <a:srgbClr val="2F528F"/>
              </a:solidFill>
            </a:endParaRPr>
          </a:p>
        </p:txBody>
      </p:sp>
      <p:pic>
        <p:nvPicPr>
          <p:cNvPr id="2050" name="Picture 2" descr="Raspberry Pi - Wikipedia">
            <a:extLst>
              <a:ext uri="{FF2B5EF4-FFF2-40B4-BE49-F238E27FC236}">
                <a16:creationId xmlns:a16="http://schemas.microsoft.com/office/drawing/2014/main" id="{90AFBF3A-4D68-48FA-B440-5DC932C62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0108" y="978400"/>
            <a:ext cx="2049286" cy="1205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로지텍 StreamCam - Full HD 1080p 스트리밍 웹캠">
            <a:extLst>
              <a:ext uri="{FF2B5EF4-FFF2-40B4-BE49-F238E27FC236}">
                <a16:creationId xmlns:a16="http://schemas.microsoft.com/office/drawing/2014/main" id="{73C1BC37-CD9C-4096-8F07-AC569E3A6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263" y="180141"/>
            <a:ext cx="1403052" cy="120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40C2974-EE67-414F-87A8-BDC6F1EF0D6E}"/>
              </a:ext>
            </a:extLst>
          </p:cNvPr>
          <p:cNvSpPr/>
          <p:nvPr/>
        </p:nvSpPr>
        <p:spPr>
          <a:xfrm>
            <a:off x="6695563" y="1081718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Image Binarization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1ACE954E-4A49-4B6F-8C4C-4BB13CCAA8FA}"/>
              </a:ext>
            </a:extLst>
          </p:cNvPr>
          <p:cNvSpPr/>
          <p:nvPr/>
        </p:nvSpPr>
        <p:spPr>
          <a:xfrm>
            <a:off x="9666941" y="1081718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Contour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Detection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50991F8-FCD7-4F76-BACC-C0E7D548530E}"/>
              </a:ext>
            </a:extLst>
          </p:cNvPr>
          <p:cNvSpPr/>
          <p:nvPr/>
        </p:nvSpPr>
        <p:spPr>
          <a:xfrm>
            <a:off x="9666943" y="2122417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Rectangle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Detection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41EAF3E-7E79-41DE-9E7C-DA4F3D95B990}"/>
              </a:ext>
            </a:extLst>
          </p:cNvPr>
          <p:cNvSpPr/>
          <p:nvPr/>
        </p:nvSpPr>
        <p:spPr>
          <a:xfrm>
            <a:off x="9666942" y="3136773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Perspective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Transform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393A9CFB-94E8-4F9E-80FF-F026652AB5EF}"/>
              </a:ext>
            </a:extLst>
          </p:cNvPr>
          <p:cNvSpPr/>
          <p:nvPr/>
        </p:nvSpPr>
        <p:spPr>
          <a:xfrm>
            <a:off x="6695562" y="4315523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Data Parsing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F2B5632-1F79-4B06-9C29-A9A587290E49}"/>
              </a:ext>
            </a:extLst>
          </p:cNvPr>
          <p:cNvSpPr/>
          <p:nvPr/>
        </p:nvSpPr>
        <p:spPr>
          <a:xfrm>
            <a:off x="6695561" y="5411299"/>
            <a:ext cx="2036991" cy="794515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Food Data Detection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7BDF69E-2BDD-4F59-8433-7B85AEE0AE87}"/>
              </a:ext>
            </a:extLst>
          </p:cNvPr>
          <p:cNvSpPr txBox="1"/>
          <p:nvPr/>
        </p:nvSpPr>
        <p:spPr>
          <a:xfrm>
            <a:off x="207651" y="2899253"/>
            <a:ext cx="2348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ED7D31"/>
                </a:solidFill>
              </a:rPr>
              <a:t>Receipt Detection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7901A87-5A3B-4FC4-A5D4-CE1C0F1BE56D}"/>
              </a:ext>
            </a:extLst>
          </p:cNvPr>
          <p:cNvSpPr/>
          <p:nvPr/>
        </p:nvSpPr>
        <p:spPr>
          <a:xfrm>
            <a:off x="9400881" y="772563"/>
            <a:ext cx="2626947" cy="3450477"/>
          </a:xfrm>
          <a:prstGeom prst="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46412C0-0BD5-4088-8504-5FCB65FC8A70}"/>
              </a:ext>
            </a:extLst>
          </p:cNvPr>
          <p:cNvSpPr/>
          <p:nvPr/>
        </p:nvSpPr>
        <p:spPr>
          <a:xfrm>
            <a:off x="6400582" y="4014262"/>
            <a:ext cx="2626947" cy="2505075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D586FAF8-0A75-4202-9F63-B1939986D108}"/>
              </a:ext>
            </a:extLst>
          </p:cNvPr>
          <p:cNvCxnSpPr>
            <a:stCxn id="28" idx="2"/>
            <a:endCxn id="31" idx="0"/>
          </p:cNvCxnSpPr>
          <p:nvPr/>
        </p:nvCxnSpPr>
        <p:spPr>
          <a:xfrm>
            <a:off x="7714059" y="916494"/>
            <a:ext cx="0" cy="165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32699682-B668-4D43-A0E1-22AD6897FBF0}"/>
              </a:ext>
            </a:extLst>
          </p:cNvPr>
          <p:cNvCxnSpPr>
            <a:stCxn id="31" idx="3"/>
            <a:endCxn id="32" idx="1"/>
          </p:cNvCxnSpPr>
          <p:nvPr/>
        </p:nvCxnSpPr>
        <p:spPr>
          <a:xfrm>
            <a:off x="8732554" y="1478976"/>
            <a:ext cx="9343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0E66D36C-5ED2-4A2E-840C-7E600ACA60BF}"/>
              </a:ext>
            </a:extLst>
          </p:cNvPr>
          <p:cNvCxnSpPr>
            <a:stCxn id="32" idx="2"/>
            <a:endCxn id="33" idx="0"/>
          </p:cNvCxnSpPr>
          <p:nvPr/>
        </p:nvCxnSpPr>
        <p:spPr>
          <a:xfrm>
            <a:off x="10685437" y="1876233"/>
            <a:ext cx="2" cy="2461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5AEC0C1-A859-48BF-9F0A-9D32A06DBE5B}"/>
              </a:ext>
            </a:extLst>
          </p:cNvPr>
          <p:cNvCxnSpPr>
            <a:stCxn id="33" idx="2"/>
            <a:endCxn id="34" idx="0"/>
          </p:cNvCxnSpPr>
          <p:nvPr/>
        </p:nvCxnSpPr>
        <p:spPr>
          <a:xfrm flipH="1">
            <a:off x="10685438" y="2916932"/>
            <a:ext cx="1" cy="2198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743B9D22-634A-4F50-B10B-24203123397C}"/>
              </a:ext>
            </a:extLst>
          </p:cNvPr>
          <p:cNvCxnSpPr>
            <a:cxnSpLocks/>
          </p:cNvCxnSpPr>
          <p:nvPr/>
        </p:nvCxnSpPr>
        <p:spPr>
          <a:xfrm rot="10800000">
            <a:off x="5598699" y="2632504"/>
            <a:ext cx="3802183" cy="933610"/>
          </a:xfrm>
          <a:prstGeom prst="bentConnector3">
            <a:avLst>
              <a:gd name="adj1" fmla="val 18435"/>
            </a:avLst>
          </a:prstGeom>
          <a:ln w="635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BC610FF9-E25F-44FB-AB9E-1C3741152111}"/>
              </a:ext>
            </a:extLst>
          </p:cNvPr>
          <p:cNvCxnSpPr>
            <a:cxnSpLocks/>
            <a:endCxn id="40" idx="0"/>
          </p:cNvCxnSpPr>
          <p:nvPr/>
        </p:nvCxnSpPr>
        <p:spPr>
          <a:xfrm>
            <a:off x="5598695" y="3414643"/>
            <a:ext cx="2115361" cy="599619"/>
          </a:xfrm>
          <a:prstGeom prst="bentConnector2">
            <a:avLst/>
          </a:prstGeom>
          <a:ln w="635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직선 화살표 연결선 2057">
            <a:extLst>
              <a:ext uri="{FF2B5EF4-FFF2-40B4-BE49-F238E27FC236}">
                <a16:creationId xmlns:a16="http://schemas.microsoft.com/office/drawing/2014/main" id="{10D228E7-AFB4-4D97-8527-933E75B0E595}"/>
              </a:ext>
            </a:extLst>
          </p:cNvPr>
          <p:cNvCxnSpPr>
            <a:stCxn id="36" idx="2"/>
            <a:endCxn id="37" idx="0"/>
          </p:cNvCxnSpPr>
          <p:nvPr/>
        </p:nvCxnSpPr>
        <p:spPr>
          <a:xfrm flipH="1">
            <a:off x="7714057" y="5110038"/>
            <a:ext cx="1" cy="3012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직선 화살표 연결선 2059">
            <a:extLst>
              <a:ext uri="{FF2B5EF4-FFF2-40B4-BE49-F238E27FC236}">
                <a16:creationId xmlns:a16="http://schemas.microsoft.com/office/drawing/2014/main" id="{460E144E-37FC-4F2E-9120-4B67707CBA3E}"/>
              </a:ext>
            </a:extLst>
          </p:cNvPr>
          <p:cNvCxnSpPr/>
          <p:nvPr/>
        </p:nvCxnSpPr>
        <p:spPr>
          <a:xfrm flipH="1">
            <a:off x="5457267" y="5808556"/>
            <a:ext cx="943315" cy="0"/>
          </a:xfrm>
          <a:prstGeom prst="straightConnector1">
            <a:avLst/>
          </a:prstGeom>
          <a:ln w="635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2" name="사각형: 잘린 한쪽 모서리 2061">
            <a:extLst>
              <a:ext uri="{FF2B5EF4-FFF2-40B4-BE49-F238E27FC236}">
                <a16:creationId xmlns:a16="http://schemas.microsoft.com/office/drawing/2014/main" id="{66891296-763C-426B-A6A8-20DB4776DC2D}"/>
              </a:ext>
            </a:extLst>
          </p:cNvPr>
          <p:cNvSpPr/>
          <p:nvPr/>
        </p:nvSpPr>
        <p:spPr>
          <a:xfrm>
            <a:off x="233602" y="428625"/>
            <a:ext cx="3211999" cy="2419350"/>
          </a:xfrm>
          <a:prstGeom prst="snip1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494C4E0D-7C4A-42C4-A430-FF94CFC7D070}"/>
              </a:ext>
            </a:extLst>
          </p:cNvPr>
          <p:cNvSpPr/>
          <p:nvPr/>
        </p:nvSpPr>
        <p:spPr>
          <a:xfrm>
            <a:off x="3692910" y="157631"/>
            <a:ext cx="2334326" cy="208206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2F528F"/>
              </a:solidFill>
            </a:endParaRPr>
          </a:p>
        </p:txBody>
      </p:sp>
      <p:cxnSp>
        <p:nvCxnSpPr>
          <p:cNvPr id="2067" name="직선 화살표 연결선 2066">
            <a:extLst>
              <a:ext uri="{FF2B5EF4-FFF2-40B4-BE49-F238E27FC236}">
                <a16:creationId xmlns:a16="http://schemas.microsoft.com/office/drawing/2014/main" id="{3F539AB3-DA8A-4A8B-9385-45C6873B62FD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027236" y="618245"/>
            <a:ext cx="66832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9" name="TextBox 2068">
            <a:extLst>
              <a:ext uri="{FF2B5EF4-FFF2-40B4-BE49-F238E27FC236}">
                <a16:creationId xmlns:a16="http://schemas.microsoft.com/office/drawing/2014/main" id="{06821601-357C-4F25-A2A1-33F94202BCD3}"/>
              </a:ext>
            </a:extLst>
          </p:cNvPr>
          <p:cNvSpPr txBox="1"/>
          <p:nvPr/>
        </p:nvSpPr>
        <p:spPr>
          <a:xfrm>
            <a:off x="9703500" y="287203"/>
            <a:ext cx="19638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00B050"/>
                </a:solidFill>
              </a:rPr>
              <a:t>Detect Receipt</a:t>
            </a:r>
            <a:endParaRPr lang="ko-KR" altLang="en-US" sz="2000" b="1" dirty="0">
              <a:solidFill>
                <a:srgbClr val="00B050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E2A9D56-307E-4A32-A8E3-15F63419D6BE}"/>
              </a:ext>
            </a:extLst>
          </p:cNvPr>
          <p:cNvSpPr txBox="1"/>
          <p:nvPr/>
        </p:nvSpPr>
        <p:spPr>
          <a:xfrm>
            <a:off x="9103226" y="6147626"/>
            <a:ext cx="25639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C00000"/>
                </a:solidFill>
              </a:rPr>
              <a:t>Detect Food Object</a:t>
            </a:r>
            <a:endParaRPr lang="ko-KR" altLang="en-US" sz="2000" b="1" dirty="0">
              <a:solidFill>
                <a:srgbClr val="C00000"/>
              </a:solidFill>
            </a:endParaRPr>
          </a:p>
        </p:txBody>
      </p:sp>
      <p:sp>
        <p:nvSpPr>
          <p:cNvPr id="2071" name="TextBox 2070">
            <a:extLst>
              <a:ext uri="{FF2B5EF4-FFF2-40B4-BE49-F238E27FC236}">
                <a16:creationId xmlns:a16="http://schemas.microsoft.com/office/drawing/2014/main" id="{B22A2B59-4EA8-44E2-9687-451E32F6828C}"/>
              </a:ext>
            </a:extLst>
          </p:cNvPr>
          <p:cNvSpPr txBox="1"/>
          <p:nvPr/>
        </p:nvSpPr>
        <p:spPr>
          <a:xfrm>
            <a:off x="5972047" y="2211789"/>
            <a:ext cx="2810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2F528F"/>
                </a:solidFill>
              </a:rPr>
              <a:t>Detected Receipt Image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C0B02676-333F-422C-86F5-421E9B3C181A}"/>
              </a:ext>
            </a:extLst>
          </p:cNvPr>
          <p:cNvSpPr/>
          <p:nvPr/>
        </p:nvSpPr>
        <p:spPr>
          <a:xfrm>
            <a:off x="3970980" y="2291476"/>
            <a:ext cx="1427751" cy="4369379"/>
          </a:xfrm>
          <a:prstGeom prst="roundRect">
            <a:avLst/>
          </a:prstGeom>
          <a:noFill/>
          <a:ln w="63500">
            <a:solidFill>
              <a:srgbClr val="22C5A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2A4B43A-9E77-4A0A-8257-256BE731B0EF}"/>
              </a:ext>
            </a:extLst>
          </p:cNvPr>
          <p:cNvSpPr txBox="1"/>
          <p:nvPr/>
        </p:nvSpPr>
        <p:spPr>
          <a:xfrm>
            <a:off x="5641271" y="2984350"/>
            <a:ext cx="2084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2F528F"/>
                </a:solidFill>
              </a:rPr>
              <a:t>OCR Receipt Text</a:t>
            </a:r>
          </a:p>
        </p:txBody>
      </p:sp>
    </p:spTree>
    <p:extLst>
      <p:ext uri="{BB962C8B-B14F-4D97-AF65-F5344CB8AC3E}">
        <p14:creationId xmlns:p14="http://schemas.microsoft.com/office/powerpoint/2010/main" val="1275074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E171B358-7554-436F-B353-E84D298DAE60}"/>
              </a:ext>
            </a:extLst>
          </p:cNvPr>
          <p:cNvGrpSpPr/>
          <p:nvPr/>
        </p:nvGrpSpPr>
        <p:grpSpPr>
          <a:xfrm>
            <a:off x="81008" y="542926"/>
            <a:ext cx="3148088" cy="2305050"/>
            <a:chOff x="7698476" y="3741175"/>
            <a:chExt cx="4256759" cy="3116825"/>
          </a:xfrm>
        </p:grpSpPr>
        <p:pic>
          <p:nvPicPr>
            <p:cNvPr id="10" name="Picture 4" descr="롯데하이마트 | 일반 냉장고 B501S52 (507L)">
              <a:extLst>
                <a:ext uri="{FF2B5EF4-FFF2-40B4-BE49-F238E27FC236}">
                  <a16:creationId xmlns:a16="http://schemas.microsoft.com/office/drawing/2014/main" id="{C0A87E07-3682-41A5-9071-685A29950A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98476" y="4691485"/>
              <a:ext cx="2166515" cy="21665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8" descr="Microsoft designs a smart fridge that reminds you what you need to buy |  Daily Mail Online">
              <a:extLst>
                <a:ext uri="{FF2B5EF4-FFF2-40B4-BE49-F238E27FC236}">
                  <a16:creationId xmlns:a16="http://schemas.microsoft.com/office/drawing/2014/main" id="{D7578A48-DE0C-4119-B6A5-CA3C4B7FCC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71856" y="3741175"/>
              <a:ext cx="2983379" cy="1792019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사각형: 잘린 한쪽 모서리 6">
            <a:extLst>
              <a:ext uri="{FF2B5EF4-FFF2-40B4-BE49-F238E27FC236}">
                <a16:creationId xmlns:a16="http://schemas.microsoft.com/office/drawing/2014/main" id="{044EF162-A99D-4518-B903-A45D5CBD6FBE}"/>
              </a:ext>
            </a:extLst>
          </p:cNvPr>
          <p:cNvSpPr/>
          <p:nvPr/>
        </p:nvSpPr>
        <p:spPr>
          <a:xfrm>
            <a:off x="233602" y="428625"/>
            <a:ext cx="3211999" cy="2419350"/>
          </a:xfrm>
          <a:prstGeom prst="snip1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D6B55F-1D54-4C70-8F80-BEDF7D453B1C}"/>
              </a:ext>
            </a:extLst>
          </p:cNvPr>
          <p:cNvSpPr txBox="1"/>
          <p:nvPr/>
        </p:nvSpPr>
        <p:spPr>
          <a:xfrm>
            <a:off x="233602" y="2916932"/>
            <a:ext cx="34525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ED7D31"/>
                </a:solidFill>
              </a:rPr>
              <a:t>Object Detection in Fridge</a:t>
            </a:r>
          </a:p>
        </p:txBody>
      </p:sp>
      <p:pic>
        <p:nvPicPr>
          <p:cNvPr id="12" name="Picture 16" descr="네이버 클라우드 플랫폼 - Home | Facebook">
            <a:extLst>
              <a:ext uri="{FF2B5EF4-FFF2-40B4-BE49-F238E27FC236}">
                <a16:creationId xmlns:a16="http://schemas.microsoft.com/office/drawing/2014/main" id="{35B9071C-0923-4B96-AE8C-B99FAEEC8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818" y="4285560"/>
            <a:ext cx="1147048" cy="1147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 descr="검은색, 전자기기, 카메라렌즈이(가) 표시된 사진&#10;&#10;자동 생성된 설명">
            <a:extLst>
              <a:ext uri="{FF2B5EF4-FFF2-40B4-BE49-F238E27FC236}">
                <a16:creationId xmlns:a16="http://schemas.microsoft.com/office/drawing/2014/main" id="{CFC6CF0C-FCF3-4458-9C6D-81719B1FCD3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029" y="4740276"/>
            <a:ext cx="1305258" cy="149085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B0167D3E-352F-4FC8-B4A9-45F09B977D4B}"/>
              </a:ext>
            </a:extLst>
          </p:cNvPr>
          <p:cNvGrpSpPr/>
          <p:nvPr/>
        </p:nvGrpSpPr>
        <p:grpSpPr>
          <a:xfrm>
            <a:off x="3868407" y="186149"/>
            <a:ext cx="2612061" cy="2447705"/>
            <a:chOff x="3815123" y="1245728"/>
            <a:chExt cx="2612061" cy="2447705"/>
          </a:xfrm>
        </p:grpSpPr>
        <p:pic>
          <p:nvPicPr>
            <p:cNvPr id="5122" name="Picture 2" descr="NVIDIA Jetson Nano Developer Kit | NVIDIA Developer">
              <a:extLst>
                <a:ext uri="{FF2B5EF4-FFF2-40B4-BE49-F238E27FC236}">
                  <a16:creationId xmlns:a16="http://schemas.microsoft.com/office/drawing/2014/main" id="{3C998AA9-49D5-413B-B2C4-1223BDE7FC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123" y="2050139"/>
              <a:ext cx="2014177" cy="16432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Logitech C920 PRO HD Webcam, 1080p Video with Stereo Audio">
              <a:extLst>
                <a:ext uri="{FF2B5EF4-FFF2-40B4-BE49-F238E27FC236}">
                  <a16:creationId xmlns:a16="http://schemas.microsoft.com/office/drawing/2014/main" id="{0F11E71C-8776-45BB-94A0-E859DD5300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4586" y="1245728"/>
              <a:ext cx="1652598" cy="14190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126" name="Picture 6" descr="Pytorch와 TensorRT를 이용한 딥 러닝 추론 최적화">
            <a:extLst>
              <a:ext uri="{FF2B5EF4-FFF2-40B4-BE49-F238E27FC236}">
                <a16:creationId xmlns:a16="http://schemas.microsoft.com/office/drawing/2014/main" id="{FC88BCFC-8975-4D1F-9710-FD40624360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2155" y="1924331"/>
            <a:ext cx="2274710" cy="141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SSD | PyTorch">
            <a:extLst>
              <a:ext uri="{FF2B5EF4-FFF2-40B4-BE49-F238E27FC236}">
                <a16:creationId xmlns:a16="http://schemas.microsoft.com/office/drawing/2014/main" id="{C96771BF-835C-423D-9A63-4924F17281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70"/>
          <a:stretch/>
        </p:blipFill>
        <p:spPr bwMode="auto">
          <a:xfrm>
            <a:off x="7116090" y="287508"/>
            <a:ext cx="4700485" cy="1478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8" descr="Microsoft designs a smart fridge that reminds you what you need to buy |  Daily Mail Online">
            <a:extLst>
              <a:ext uri="{FF2B5EF4-FFF2-40B4-BE49-F238E27FC236}">
                <a16:creationId xmlns:a16="http://schemas.microsoft.com/office/drawing/2014/main" id="{C97507FF-6920-4B0D-A038-BE961CA4B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663" y="4041254"/>
            <a:ext cx="3747694" cy="22511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D51C1AAA-BFE2-4D9D-B52A-F12DD233BAE3}"/>
              </a:ext>
            </a:extLst>
          </p:cNvPr>
          <p:cNvSpPr/>
          <p:nvPr/>
        </p:nvSpPr>
        <p:spPr>
          <a:xfrm>
            <a:off x="3868407" y="276225"/>
            <a:ext cx="2529328" cy="237803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365C8FA-C37D-4BC9-96CF-2F746D63C6C6}"/>
              </a:ext>
            </a:extLst>
          </p:cNvPr>
          <p:cNvSpPr/>
          <p:nvPr/>
        </p:nvSpPr>
        <p:spPr>
          <a:xfrm>
            <a:off x="6900623" y="287509"/>
            <a:ext cx="5057775" cy="3284366"/>
          </a:xfrm>
          <a:prstGeom prst="rect">
            <a:avLst/>
          </a:prstGeom>
          <a:noFill/>
          <a:ln w="635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BF5D93-8853-49A4-8469-0167E9884D0E}"/>
              </a:ext>
            </a:extLst>
          </p:cNvPr>
          <p:cNvSpPr txBox="1"/>
          <p:nvPr/>
        </p:nvSpPr>
        <p:spPr>
          <a:xfrm>
            <a:off x="8375824" y="1715693"/>
            <a:ext cx="2205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2F528F"/>
                </a:solidFill>
              </a:rPr>
              <a:t>SSD-Mobilenet-V2</a:t>
            </a:r>
            <a:endParaRPr lang="ko-KR" altLang="en-US" b="1" dirty="0">
              <a:solidFill>
                <a:srgbClr val="2F528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D82CA2-878C-4684-84E9-AC175185BD0B}"/>
              </a:ext>
            </a:extLst>
          </p:cNvPr>
          <p:cNvSpPr txBox="1"/>
          <p:nvPr/>
        </p:nvSpPr>
        <p:spPr>
          <a:xfrm>
            <a:off x="8194220" y="3088294"/>
            <a:ext cx="2694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>
                <a:solidFill>
                  <a:srgbClr val="2F528F"/>
                </a:solidFill>
              </a:rPr>
              <a:t>TensorRT</a:t>
            </a:r>
            <a:r>
              <a:rPr lang="en-US" altLang="ko-KR" b="1" dirty="0">
                <a:solidFill>
                  <a:srgbClr val="2F528F"/>
                </a:solidFill>
              </a:rPr>
              <a:t> </a:t>
            </a:r>
            <a:r>
              <a:rPr lang="en-US" altLang="ko-KR" b="1" dirty="0" err="1">
                <a:solidFill>
                  <a:srgbClr val="2F528F"/>
                </a:solidFill>
              </a:rPr>
              <a:t>Obtimization</a:t>
            </a:r>
            <a:endParaRPr lang="ko-KR" altLang="en-US" b="1" dirty="0">
              <a:solidFill>
                <a:srgbClr val="2F528F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677EB34F-F14A-4E47-9D36-7888BC25AE87}"/>
              </a:ext>
            </a:extLst>
          </p:cNvPr>
          <p:cNvCxnSpPr/>
          <p:nvPr/>
        </p:nvCxnSpPr>
        <p:spPr>
          <a:xfrm>
            <a:off x="6397735" y="1026645"/>
            <a:ext cx="50288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0A12B7E-B185-4B52-B32B-4470713D59B5}"/>
              </a:ext>
            </a:extLst>
          </p:cNvPr>
          <p:cNvSpPr txBox="1"/>
          <p:nvPr/>
        </p:nvSpPr>
        <p:spPr>
          <a:xfrm>
            <a:off x="8141400" y="6385825"/>
            <a:ext cx="267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2F528F"/>
                </a:solidFill>
              </a:rPr>
              <a:t>Food Object Detection</a:t>
            </a:r>
            <a:endParaRPr lang="ko-KR" altLang="en-US" b="1" dirty="0">
              <a:solidFill>
                <a:srgbClr val="2F528F"/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D8904234-506D-4D19-8FAC-1D8C037D1D00}"/>
              </a:ext>
            </a:extLst>
          </p:cNvPr>
          <p:cNvSpPr/>
          <p:nvPr/>
        </p:nvSpPr>
        <p:spPr>
          <a:xfrm>
            <a:off x="7258050" y="3810000"/>
            <a:ext cx="4371975" cy="2945157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1AF794B-5417-4AF4-8FF5-3444D2289954}"/>
              </a:ext>
            </a:extLst>
          </p:cNvPr>
          <p:cNvCxnSpPr/>
          <p:nvPr/>
        </p:nvCxnSpPr>
        <p:spPr>
          <a:xfrm>
            <a:off x="9677400" y="3571875"/>
            <a:ext cx="0" cy="2381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3567E00-8B7E-47A4-93FC-475B4ADA515A}"/>
              </a:ext>
            </a:extLst>
          </p:cNvPr>
          <p:cNvCxnSpPr>
            <a:cxnSpLocks/>
          </p:cNvCxnSpPr>
          <p:nvPr/>
        </p:nvCxnSpPr>
        <p:spPr>
          <a:xfrm flipH="1">
            <a:off x="5410200" y="5432608"/>
            <a:ext cx="1847851" cy="0"/>
          </a:xfrm>
          <a:prstGeom prst="straightConnector1">
            <a:avLst/>
          </a:prstGeom>
          <a:ln w="63500">
            <a:solidFill>
              <a:srgbClr val="2F52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BB09D80-51E2-4AC8-8E92-4ECB86A0FDD7}"/>
              </a:ext>
            </a:extLst>
          </p:cNvPr>
          <p:cNvSpPr txBox="1"/>
          <p:nvPr/>
        </p:nvSpPr>
        <p:spPr>
          <a:xfrm>
            <a:off x="5625899" y="4740276"/>
            <a:ext cx="1574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2F528F"/>
                </a:solidFill>
              </a:rPr>
              <a:t>Detected Food Object</a:t>
            </a:r>
            <a:endParaRPr lang="ko-KR" altLang="en-US" b="1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417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6" descr="네이버 클라우드 플랫폼 - Home | Facebook">
            <a:extLst>
              <a:ext uri="{FF2B5EF4-FFF2-40B4-BE49-F238E27FC236}">
                <a16:creationId xmlns:a16="http://schemas.microsoft.com/office/drawing/2014/main" id="{3049AF1F-5390-4608-8AC4-B64F7ACC8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902" y="246097"/>
            <a:ext cx="1243793" cy="1243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DC724D0D-0FE9-4743-909A-CF202885B9FF}"/>
              </a:ext>
            </a:extLst>
          </p:cNvPr>
          <p:cNvGrpSpPr/>
          <p:nvPr/>
        </p:nvGrpSpPr>
        <p:grpSpPr>
          <a:xfrm>
            <a:off x="346731" y="564085"/>
            <a:ext cx="2787939" cy="2257583"/>
            <a:chOff x="4099878" y="3741175"/>
            <a:chExt cx="3604718" cy="2918984"/>
          </a:xfrm>
        </p:grpSpPr>
        <p:pic>
          <p:nvPicPr>
            <p:cNvPr id="10" name="Picture 14" descr="Microsoft Surface Laptop 4 13 Ryzen 5 - Notebookcheck.net External Reviews">
              <a:extLst>
                <a:ext uri="{FF2B5EF4-FFF2-40B4-BE49-F238E27FC236}">
                  <a16:creationId xmlns:a16="http://schemas.microsoft.com/office/drawing/2014/main" id="{0C98C5F5-EDB0-42C5-95D0-D781345542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91" t="6526" r="5764" b="10649"/>
            <a:stretch/>
          </p:blipFill>
          <p:spPr bwMode="auto">
            <a:xfrm>
              <a:off x="4099878" y="5607192"/>
              <a:ext cx="1674719" cy="1052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0" descr="PyQt5 tutorial 2021: Create a GUI with Python and Qt">
              <a:extLst>
                <a:ext uri="{FF2B5EF4-FFF2-40B4-BE49-F238E27FC236}">
                  <a16:creationId xmlns:a16="http://schemas.microsoft.com/office/drawing/2014/main" id="{310741BA-A9BA-49C5-BE07-A4651AF605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53830" y="3741175"/>
              <a:ext cx="2550766" cy="2099775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사각형: 잘린 한쪽 모서리 11">
            <a:extLst>
              <a:ext uri="{FF2B5EF4-FFF2-40B4-BE49-F238E27FC236}">
                <a16:creationId xmlns:a16="http://schemas.microsoft.com/office/drawing/2014/main" id="{E23D761E-A452-497E-A922-F946C0AC6408}"/>
              </a:ext>
            </a:extLst>
          </p:cNvPr>
          <p:cNvSpPr/>
          <p:nvPr/>
        </p:nvSpPr>
        <p:spPr>
          <a:xfrm>
            <a:off x="233602" y="428625"/>
            <a:ext cx="3211999" cy="2419350"/>
          </a:xfrm>
          <a:prstGeom prst="snip1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50473-5E54-40E6-A4DA-BDF31B436857}"/>
              </a:ext>
            </a:extLst>
          </p:cNvPr>
          <p:cNvSpPr txBox="1"/>
          <p:nvPr/>
        </p:nvSpPr>
        <p:spPr>
          <a:xfrm>
            <a:off x="233602" y="2916932"/>
            <a:ext cx="2671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ED7D31"/>
                </a:solidFill>
              </a:rPr>
              <a:t>Real-time check GUI</a:t>
            </a:r>
          </a:p>
        </p:txBody>
      </p:sp>
      <p:pic>
        <p:nvPicPr>
          <p:cNvPr id="14" name="그림 13" descr="검은색, 전자기기, 카메라렌즈이(가) 표시된 사진&#10;&#10;자동 생성된 설명">
            <a:extLst>
              <a:ext uri="{FF2B5EF4-FFF2-40B4-BE49-F238E27FC236}">
                <a16:creationId xmlns:a16="http://schemas.microsoft.com/office/drawing/2014/main" id="{9FA3AFDB-9795-4317-8512-9225617D7D7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823" y="938375"/>
            <a:ext cx="1545755" cy="1765547"/>
          </a:xfrm>
          <a:prstGeom prst="rect">
            <a:avLst/>
          </a:prstGeom>
        </p:spPr>
      </p:pic>
      <p:pic>
        <p:nvPicPr>
          <p:cNvPr id="3074" name="Picture 2" descr="PyQt - Wikipedia">
            <a:extLst>
              <a:ext uri="{FF2B5EF4-FFF2-40B4-BE49-F238E27FC236}">
                <a16:creationId xmlns:a16="http://schemas.microsoft.com/office/drawing/2014/main" id="{D65D5665-375F-49DE-905B-82DD2BAEF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207" y="3316379"/>
            <a:ext cx="1262916" cy="131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0" descr="PyQt5 tutorial 2021: Create a GUI with Python and Qt">
            <a:extLst>
              <a:ext uri="{FF2B5EF4-FFF2-40B4-BE49-F238E27FC236}">
                <a16:creationId xmlns:a16="http://schemas.microsoft.com/office/drawing/2014/main" id="{8148A7E5-28F5-46F1-A4B9-9AA6BD0CB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8650" y="3974656"/>
            <a:ext cx="3011150" cy="247876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EDAF3D6E-A781-4357-83B0-CC5EA7BAC187}"/>
              </a:ext>
            </a:extLst>
          </p:cNvPr>
          <p:cNvSpPr/>
          <p:nvPr/>
        </p:nvSpPr>
        <p:spPr>
          <a:xfrm>
            <a:off x="7092380" y="3189082"/>
            <a:ext cx="4866018" cy="348949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04D6531-6FCA-46F3-A6A1-2139E617CD3A}"/>
              </a:ext>
            </a:extLst>
          </p:cNvPr>
          <p:cNvCxnSpPr>
            <a:cxnSpLocks/>
          </p:cNvCxnSpPr>
          <p:nvPr/>
        </p:nvCxnSpPr>
        <p:spPr>
          <a:xfrm>
            <a:off x="6142726" y="2537021"/>
            <a:ext cx="913321" cy="859179"/>
          </a:xfrm>
          <a:prstGeom prst="straightConnector1">
            <a:avLst/>
          </a:prstGeom>
          <a:ln w="889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06E4557-0B7F-44F5-9302-F79038C9EBA7}"/>
              </a:ext>
            </a:extLst>
          </p:cNvPr>
          <p:cNvSpPr txBox="1"/>
          <p:nvPr/>
        </p:nvSpPr>
        <p:spPr>
          <a:xfrm>
            <a:off x="6599386" y="1781376"/>
            <a:ext cx="47892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F528F"/>
                </a:solidFill>
              </a:rPr>
              <a:t>Real-time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F528F"/>
                </a:solidFill>
              </a:rPr>
              <a:t>Detected Receipt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F528F"/>
                </a:solidFill>
              </a:rPr>
              <a:t>Detected Food Object from Receipt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F528F"/>
                </a:solidFill>
              </a:rPr>
              <a:t>Detected Food Label from Fridge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143796EC-77B7-48B3-A6CC-6E8BF656EF10}"/>
              </a:ext>
            </a:extLst>
          </p:cNvPr>
          <p:cNvSpPr/>
          <p:nvPr/>
        </p:nvSpPr>
        <p:spPr>
          <a:xfrm>
            <a:off x="4730662" y="3557581"/>
            <a:ext cx="2036991" cy="59649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Streaming 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Real-time Frame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731D9E91-70ED-4A7E-B8A3-E286808DA840}"/>
              </a:ext>
            </a:extLst>
          </p:cNvPr>
          <p:cNvSpPr/>
          <p:nvPr/>
        </p:nvSpPr>
        <p:spPr>
          <a:xfrm>
            <a:off x="4730662" y="4302568"/>
            <a:ext cx="2036991" cy="96422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Convert 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Food Label to Food name </a:t>
            </a:r>
            <a:endParaRPr lang="ko-KR" altLang="en-US" dirty="0">
              <a:solidFill>
                <a:srgbClr val="2F528F"/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C18F503-A8E3-45B4-ABB0-A077DA7E241A}"/>
              </a:ext>
            </a:extLst>
          </p:cNvPr>
          <p:cNvSpPr/>
          <p:nvPr/>
        </p:nvSpPr>
        <p:spPr>
          <a:xfrm>
            <a:off x="4713587" y="5415285"/>
            <a:ext cx="2036991" cy="85917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2F528F"/>
                </a:solidFill>
              </a:rPr>
              <a:t>Streaming 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Real-time </a:t>
            </a:r>
          </a:p>
          <a:p>
            <a:pPr algn="ctr"/>
            <a:r>
              <a:rPr lang="en-US" altLang="ko-KR" dirty="0">
                <a:solidFill>
                  <a:srgbClr val="2F528F"/>
                </a:solidFill>
              </a:rPr>
              <a:t>text of food</a:t>
            </a:r>
            <a:endParaRPr lang="ko-KR" altLang="en-US" dirty="0">
              <a:solidFill>
                <a:srgbClr val="2F52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749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100</Words>
  <Application>Microsoft Office PowerPoint</Application>
  <PresentationFormat>와이드스크린</PresentationFormat>
  <Paragraphs>46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 동욱</dc:creator>
  <cp:lastModifiedBy>권 동욱</cp:lastModifiedBy>
  <cp:revision>2</cp:revision>
  <dcterms:created xsi:type="dcterms:W3CDTF">2021-09-16T01:32:14Z</dcterms:created>
  <dcterms:modified xsi:type="dcterms:W3CDTF">2021-09-16T07:09:30Z</dcterms:modified>
</cp:coreProperties>
</file>

<file path=docProps/thumbnail.jpeg>
</file>